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6"/>
  </p:handout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61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CE3A2-084A-419A-8812-1BBE0C83FC38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5A15-4479-4510-8879-2369527B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32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14C4E-9839-4CDE-B664-03EC80BB5D9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B55503-A442-406F-9DE5-9EF7CAFE3B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14C4E-9839-4CDE-B664-03EC80BB5D9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B55503-A442-406F-9DE5-9EF7CAFE3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14C4E-9839-4CDE-B664-03EC80BB5D9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B55503-A442-406F-9DE5-9EF7CAFE3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14C4E-9839-4CDE-B664-03EC80BB5D9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B55503-A442-406F-9DE5-9EF7CAFE3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14C4E-9839-4CDE-B664-03EC80BB5D9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B55503-A442-406F-9DE5-9EF7CAFE3B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14C4E-9839-4CDE-B664-03EC80BB5D9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B55503-A442-406F-9DE5-9EF7CAFE3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14C4E-9839-4CDE-B664-03EC80BB5D9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B55503-A442-406F-9DE5-9EF7CAFE3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14C4E-9839-4CDE-B664-03EC80BB5D9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B55503-A442-406F-9DE5-9EF7CAFE3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14C4E-9839-4CDE-B664-03EC80BB5D9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B55503-A442-406F-9DE5-9EF7CAFE3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14C4E-9839-4CDE-B664-03EC80BB5D9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B55503-A442-406F-9DE5-9EF7CAFE3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14C4E-9839-4CDE-B664-03EC80BB5D9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B55503-A442-406F-9DE5-9EF7CAFE3B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6F14C4E-9839-4CDE-B664-03EC80BB5D9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B55503-A442-406F-9DE5-9EF7CAFE3B1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Elements and the Periodic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0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Bohr’s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Niels</a:t>
            </a:r>
            <a:r>
              <a:rPr lang="en-US" dirty="0" smtClean="0"/>
              <a:t> Bohr (a student of Rutherford), a Danish scientist.</a:t>
            </a:r>
          </a:p>
          <a:p>
            <a:endParaRPr lang="en-US" dirty="0"/>
          </a:p>
          <a:p>
            <a:r>
              <a:rPr lang="en-US" dirty="0" smtClean="0"/>
              <a:t>In 1913, Bohr suggested that electrons are found only in specific orbits around the nucleus. </a:t>
            </a:r>
          </a:p>
          <a:p>
            <a:pPr lvl="1"/>
            <a:r>
              <a:rPr lang="en-US" dirty="0" smtClean="0"/>
              <a:t>Looked like planets orbiting the sun or the rings of a tree.</a:t>
            </a:r>
          </a:p>
          <a:p>
            <a:pPr lvl="1"/>
            <a:r>
              <a:rPr lang="en-US" dirty="0" smtClean="0"/>
              <a:t>Each possible electron orbit in Bohr’s model has a fixed energy.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7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1920s, the atomic model changed again.</a:t>
            </a:r>
          </a:p>
          <a:p>
            <a:r>
              <a:rPr lang="en-US" dirty="0" smtClean="0"/>
              <a:t>Scientists determined that electrons do not orbit the nucleus like planets, as Bohr suggested. Instead, electrons move rapidly within a cloudlike region around the nucleus</a:t>
            </a:r>
          </a:p>
          <a:p>
            <a:r>
              <a:rPr lang="en-US" dirty="0" smtClean="0"/>
              <a:t>An electron’s movement is related to its </a:t>
            </a:r>
            <a:r>
              <a:rPr lang="en-US" b="1" dirty="0" smtClean="0"/>
              <a:t>energy level</a:t>
            </a:r>
            <a:r>
              <a:rPr lang="en-US" dirty="0" smtClean="0"/>
              <a:t>, or the specific amount of energy it has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17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read 147-148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1a,b, and c on page 148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17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modern model of the atom?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1932, James Chadwick showed that another particle exists in the nucleus of atoms.</a:t>
            </a:r>
          </a:p>
          <a:p>
            <a:endParaRPr lang="en-US" dirty="0"/>
          </a:p>
          <a:p>
            <a:r>
              <a:rPr lang="en-US" dirty="0" smtClean="0"/>
              <a:t>This particle, called a neutron, was hard to find because it has no electric charge.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0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modern model of the atom?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center of the atom is a tiny, dense nucleus containing protons and neutrons. Surrounding the nucleus is a cloudlike region of moving electrons.</a:t>
            </a:r>
          </a:p>
          <a:p>
            <a:endParaRPr lang="en-US" dirty="0"/>
          </a:p>
          <a:p>
            <a:r>
              <a:rPr lang="en-US" dirty="0" smtClean="0"/>
              <a:t>Most of an atom’s volume is the space in which the electrons move.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14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modern model of the atom?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Protons are shown by a plus sign +</a:t>
            </a:r>
          </a:p>
          <a:p>
            <a:r>
              <a:rPr lang="en-US" dirty="0" smtClean="0"/>
              <a:t>Electrons are shown by the symbol eˉ</a:t>
            </a:r>
          </a:p>
          <a:p>
            <a:r>
              <a:rPr lang="en-US" dirty="0" smtClean="0"/>
              <a:t>Protons have a charge of +1</a:t>
            </a:r>
          </a:p>
          <a:p>
            <a:r>
              <a:rPr lang="en-US" dirty="0" smtClean="0"/>
              <a:t>Electrons have a charge of 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79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149 figure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8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</a:t>
            </a:r>
            <a:r>
              <a:rPr lang="en-US" dirty="0" err="1" smtClean="0"/>
              <a:t>pg</a:t>
            </a:r>
            <a:r>
              <a:rPr lang="en-US" smtClean="0"/>
              <a:t> 150-151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7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the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group work on the my planet diary </a:t>
            </a:r>
            <a:r>
              <a:rPr lang="en-US" dirty="0" err="1" smtClean="0"/>
              <a:t>pg</a:t>
            </a:r>
            <a:r>
              <a:rPr lang="en-US" dirty="0" smtClean="0"/>
              <a:t> 152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8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Mendeleev’s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Mendeleev saw that some elements had similar chemical and physical properties.</a:t>
            </a:r>
          </a:p>
          <a:p>
            <a:r>
              <a:rPr lang="en-US" dirty="0" smtClean="0"/>
              <a:t>He thought these similarities were important clues to a hidden pattern.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53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Mr. Vitale tell them to do the my planet diary!!! </a:t>
            </a:r>
            <a:r>
              <a:rPr lang="en-US" dirty="0" err="1" smtClean="0"/>
              <a:t>Pg</a:t>
            </a:r>
            <a:r>
              <a:rPr lang="en-US" dirty="0" smtClean="0"/>
              <a:t> 144</a:t>
            </a:r>
            <a:endParaRPr lang="en-US" dirty="0"/>
          </a:p>
        </p:txBody>
      </p:sp>
      <p:pic>
        <p:nvPicPr>
          <p:cNvPr id="1026" name="Picture 2" descr="C:\Users\JVITALE\AppData\Local\Microsoft\Windows\Temporary Internet Files\Content.IE5\VLKB9YK9\MC900434805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812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71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Mendeleev’s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find the pattern, Mendeleev wrote each element’s melting point, density, and color on an individual card</a:t>
            </a:r>
          </a:p>
          <a:p>
            <a:endParaRPr lang="en-US" dirty="0" smtClean="0"/>
          </a:p>
          <a:p>
            <a:r>
              <a:rPr lang="en-US" dirty="0" smtClean="0"/>
              <a:t>The atomic mass of an element is the average mass of all the isotopes of that element.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Then he went to work arranging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2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Mendeleev’s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Mendeleev noticed that a pattern of properties appeared when he arranged the elements in order of increasing atomic mass. </a:t>
            </a:r>
          </a:p>
          <a:p>
            <a:r>
              <a:rPr lang="en-US" dirty="0" smtClean="0"/>
              <a:t>He found that the properties repeated regularly.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18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Partner read </a:t>
            </a:r>
            <a:r>
              <a:rPr lang="en-US" dirty="0" err="1" smtClean="0"/>
              <a:t>pg</a:t>
            </a:r>
            <a:r>
              <a:rPr lang="en-US" dirty="0" smtClean="0"/>
              <a:t> 153 and complete the figure 1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3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Mendeleev created the first periodic table in 1869.</a:t>
            </a:r>
          </a:p>
          <a:p>
            <a:endParaRPr lang="en-US" dirty="0"/>
          </a:p>
          <a:p>
            <a:r>
              <a:rPr lang="en-US" dirty="0" smtClean="0"/>
              <a:t>A periodic table is an arrangement of elements showing the repeating pattern of their properties.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8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periodic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scientists discovered new elements and learned more about atomic structure, the periodic table changed.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65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periodic </a:t>
            </a:r>
            <a:r>
              <a:rPr lang="en-US" dirty="0" smtClean="0"/>
              <a:t>table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2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3 starts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Lesson 3 </a:t>
            </a:r>
            <a:r>
              <a:rPr lang="en-US" dirty="0" err="1" smtClean="0"/>
              <a:t>pg</a:t>
            </a:r>
            <a:r>
              <a:rPr lang="en-US" dirty="0" smtClean="0"/>
              <a:t> 160 my planet diary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6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properties of Metals?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can be classified by their properties, including melting temperature, density, hardness, and thermal and electrical conductivity.</a:t>
            </a:r>
          </a:p>
          <a:p>
            <a:endParaRPr lang="en-US" dirty="0" smtClean="0"/>
          </a:p>
          <a:p>
            <a:r>
              <a:rPr lang="en-US" b="1" dirty="0" smtClean="0"/>
              <a:t>Metals</a:t>
            </a:r>
            <a:r>
              <a:rPr lang="en-US" dirty="0" smtClean="0"/>
              <a:t> are elements that are good conductors of electric current and heat.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52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properties of Metals</a:t>
            </a:r>
            <a:r>
              <a:rPr lang="en-US" dirty="0" smtClean="0"/>
              <a:t>? </a:t>
            </a:r>
            <a:r>
              <a:rPr lang="en-US" dirty="0" err="1" smtClean="0"/>
              <a:t>Con’d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Metals tend to be shiny and bendable (like copper wire). </a:t>
            </a:r>
          </a:p>
          <a:p>
            <a:endParaRPr lang="en-US" dirty="0"/>
          </a:p>
          <a:p>
            <a:r>
              <a:rPr lang="en-US" dirty="0" smtClean="0"/>
              <a:t>The majority of elements in the periodic table are metals</a:t>
            </a:r>
          </a:p>
          <a:p>
            <a:endParaRPr lang="en-US" dirty="0"/>
          </a:p>
          <a:p>
            <a:r>
              <a:rPr lang="en-US" dirty="0" smtClean="0"/>
              <a:t>The metals begin on the left side and extend across the periodic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7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physical properties of metals include luster, malleability, ductility, and conductivity.</a:t>
            </a:r>
          </a:p>
          <a:p>
            <a:endParaRPr lang="en-US" dirty="0"/>
          </a:p>
          <a:p>
            <a:r>
              <a:rPr lang="en-US" b="1" dirty="0" smtClean="0"/>
              <a:t>Luster</a:t>
            </a:r>
            <a:r>
              <a:rPr lang="en-US" dirty="0" smtClean="0"/>
              <a:t> – something's shiny and reflectiveness. </a:t>
            </a:r>
          </a:p>
          <a:p>
            <a:endParaRPr lang="en-US" dirty="0"/>
          </a:p>
          <a:p>
            <a:r>
              <a:rPr lang="en-US" b="1" dirty="0" smtClean="0"/>
              <a:t>Malleable</a:t>
            </a:r>
            <a:r>
              <a:rPr lang="en-US" dirty="0" smtClean="0"/>
              <a:t> – material is one that can be hammered or rolled into flat sheets or other shapes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18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atomic theory develop?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smallest visible speck of dust may contain 10million billion atoms.</a:t>
            </a:r>
          </a:p>
          <a:p>
            <a:endParaRPr lang="en-US" dirty="0"/>
          </a:p>
          <a:p>
            <a:r>
              <a:rPr lang="en-US" dirty="0" smtClean="0"/>
              <a:t>Around 430 B.C., the Greek philosopher Democritus proposed that matter was formed of small pieces that could not be cut into smaller parts.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7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ductile</a:t>
            </a:r>
            <a:r>
              <a:rPr lang="en-US" dirty="0" smtClean="0"/>
              <a:t> material is one that can be pulled out, or drawn, into long wires. Copper is both malleable and ductile. (sheets or wires)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9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Thermal conductivity </a:t>
            </a:r>
            <a:r>
              <a:rPr lang="en-US" dirty="0" smtClean="0"/>
              <a:t>is the ability of an object to transfer heat. The ability of an object to carry electric current is called </a:t>
            </a:r>
            <a:r>
              <a:rPr lang="en-US" b="1" dirty="0" smtClean="0"/>
              <a:t>electrical conductivity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83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metals are good thermal conductors and electrical conductors.</a:t>
            </a:r>
          </a:p>
          <a:p>
            <a:endParaRPr lang="en-US" dirty="0"/>
          </a:p>
          <a:p>
            <a:r>
              <a:rPr lang="en-US" dirty="0" smtClean="0"/>
              <a:t>Some metals are magnetic.</a:t>
            </a:r>
          </a:p>
          <a:p>
            <a:endParaRPr lang="en-US" dirty="0"/>
          </a:p>
          <a:p>
            <a:r>
              <a:rPr lang="en-US" dirty="0" smtClean="0"/>
              <a:t>Only mercury is a liquid at room temperature.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44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ease and speed with which an element combines, or reacts, with other substances is called its reactivity.</a:t>
            </a:r>
          </a:p>
          <a:p>
            <a:endParaRPr lang="en-US" dirty="0"/>
          </a:p>
          <a:p>
            <a:r>
              <a:rPr lang="en-US" dirty="0" smtClean="0"/>
              <a:t>Metals usually react by losing electrons to other atoms.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7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deterioration </a:t>
            </a:r>
            <a:r>
              <a:rPr lang="en-US" smtClean="0"/>
              <a:t>of a metal </a:t>
            </a:r>
            <a:r>
              <a:rPr lang="en-US" dirty="0" smtClean="0"/>
              <a:t>due to a chemical reaction in the environment is called corrosion.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6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VITALE\AppData\Local\Microsoft\Windows\Temporary Internet Files\Content.IE5\AZ46GRMR\les_chem_atom_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962260"/>
            <a:ext cx="2848373" cy="189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atomic theory develop?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Democritus used the word </a:t>
            </a:r>
            <a:r>
              <a:rPr lang="en-US" i="1" dirty="0" err="1" smtClean="0"/>
              <a:t>atomos</a:t>
            </a:r>
            <a:r>
              <a:rPr lang="en-US" dirty="0" smtClean="0"/>
              <a:t>, meaning “</a:t>
            </a:r>
            <a:r>
              <a:rPr lang="en-US" dirty="0" err="1" smtClean="0"/>
              <a:t>uncuttable</a:t>
            </a:r>
            <a:r>
              <a:rPr lang="en-US" dirty="0" smtClean="0"/>
              <a:t>,” for these smallest possible pieces.</a:t>
            </a:r>
          </a:p>
          <a:p>
            <a:endParaRPr lang="en-US" dirty="0"/>
          </a:p>
          <a:p>
            <a:r>
              <a:rPr lang="en-US" dirty="0" smtClean="0"/>
              <a:t>In modern terms, an </a:t>
            </a:r>
            <a:r>
              <a:rPr lang="en-US" b="1" dirty="0" smtClean="0"/>
              <a:t>atom</a:t>
            </a:r>
            <a:r>
              <a:rPr lang="en-US" dirty="0" smtClean="0"/>
              <a:t> is the smallest particle that still can be considered an element.</a:t>
            </a:r>
            <a:endParaRPr lang="en-US" dirty="0"/>
          </a:p>
        </p:txBody>
      </p:sp>
      <p:pic>
        <p:nvPicPr>
          <p:cNvPr id="1026" name="Picture 2" descr="C:\Users\JVITALE\AppData\Local\Microsoft\Windows\Temporary Internet Files\Content.IE5\1SBHFPV7\13502276-green-atom-electron-llustration-on-black-background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800600"/>
            <a:ext cx="164592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09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atomic theory develop?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Atomic theory grew as a series of models that developed from experimental evidence. As more evidence was collected, the theory and models were revised.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78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Dalton’s Atomic Theory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evidence from many experiments, John Dalton, an English chemist, inferred that atoms had certain characteristics.</a:t>
            </a:r>
          </a:p>
          <a:p>
            <a:endParaRPr lang="en-US" dirty="0"/>
          </a:p>
          <a:p>
            <a:r>
              <a:rPr lang="en-US" dirty="0" smtClean="0"/>
              <a:t>Dalton thought that atoms were like smooth, hard balls that could not be broken into smaller pieces.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Partner read page 145 do the figure one question and read the figure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6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Thomson’s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1897, J.J. Thomson discovered that atoms contain negatively charged particles called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Partner read first half of </a:t>
            </a:r>
            <a:r>
              <a:rPr lang="en-US" dirty="0" err="1" smtClean="0">
                <a:solidFill>
                  <a:srgbClr val="FF0000"/>
                </a:solidFill>
              </a:rPr>
              <a:t>pg</a:t>
            </a:r>
            <a:r>
              <a:rPr lang="en-US" dirty="0" smtClean="0">
                <a:solidFill>
                  <a:srgbClr val="FF0000"/>
                </a:solidFill>
              </a:rPr>
              <a:t> 146 and answer figure 2 question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24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Rutherford’s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1911, one of Thomson’s former students, Rutherford, found evidence that challenged Thomson’s model.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7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udy.com/cimages/multimages/16/320px-ernest_rutherfo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2500924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Rutherford 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4724" y="1447800"/>
            <a:ext cx="6508964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Rutherford inferred that an atom’s positive charge must be packed within a small region in its center, called the </a:t>
            </a:r>
            <a:r>
              <a:rPr lang="en-US" b="1" dirty="0" smtClean="0"/>
              <a:t>nucleus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Later research suggested that the nucleus was made up of one or more positively charged particles. Rutherford called the positively charged particles in an atom’s nucleus </a:t>
            </a:r>
            <a:r>
              <a:rPr lang="en-US" b="1" dirty="0" smtClean="0"/>
              <a:t>protons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0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86564</TotalTime>
  <Words>1011</Words>
  <Application>Microsoft Office PowerPoint</Application>
  <PresentationFormat>On-screen Show (4:3)</PresentationFormat>
  <Paragraphs>112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Solstice</vt:lpstr>
      <vt:lpstr>Chapter 4</vt:lpstr>
      <vt:lpstr>Mr. Vitale tell them to do the my planet diary!!! Pg 144</vt:lpstr>
      <vt:lpstr>How did atomic theory develop?</vt:lpstr>
      <vt:lpstr>How did atomic theory develop?</vt:lpstr>
      <vt:lpstr>How did atomic theory develop?</vt:lpstr>
      <vt:lpstr>Dalton’s Atomic Theory </vt:lpstr>
      <vt:lpstr>Thomson’s Model</vt:lpstr>
      <vt:lpstr>Rutherford’s Model</vt:lpstr>
      <vt:lpstr>Rutherford </vt:lpstr>
      <vt:lpstr>Bohr’s Model</vt:lpstr>
      <vt:lpstr>Cloud Model</vt:lpstr>
      <vt:lpstr>Partner read 147-148 </vt:lpstr>
      <vt:lpstr>What is the modern model of the atom?</vt:lpstr>
      <vt:lpstr>What is the modern model of the atom?</vt:lpstr>
      <vt:lpstr>What is the modern model of the atom?</vt:lpstr>
      <vt:lpstr>149 figure 7</vt:lpstr>
      <vt:lpstr>Highlights pg 150-151 </vt:lpstr>
      <vt:lpstr>Organizing the Elements</vt:lpstr>
      <vt:lpstr>Mendeleev’s work</vt:lpstr>
      <vt:lpstr>Mendeleev’s work</vt:lpstr>
      <vt:lpstr>Mendeleev’s work</vt:lpstr>
      <vt:lpstr>Partner read pg 153 and complete the figure 1 question</vt:lpstr>
      <vt:lpstr>The periodic table</vt:lpstr>
      <vt:lpstr>The periodic table</vt:lpstr>
      <vt:lpstr>The periodic table project</vt:lpstr>
      <vt:lpstr>Lesson 3 starts here</vt:lpstr>
      <vt:lpstr>What are the properties of Metals?</vt:lpstr>
      <vt:lpstr>What are the properties of Metals? Con’d</vt:lpstr>
      <vt:lpstr>Physical Properties</vt:lpstr>
      <vt:lpstr>Physical Properties</vt:lpstr>
      <vt:lpstr>Physical Properties</vt:lpstr>
      <vt:lpstr>Physical Properties</vt:lpstr>
      <vt:lpstr>Chemical properties</vt:lpstr>
      <vt:lpstr>Chemical properties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Oem</dc:creator>
  <cp:lastModifiedBy>Oem</cp:lastModifiedBy>
  <cp:revision>42</cp:revision>
  <cp:lastPrinted>2015-11-02T20:28:00Z</cp:lastPrinted>
  <dcterms:created xsi:type="dcterms:W3CDTF">2014-11-11T13:47:43Z</dcterms:created>
  <dcterms:modified xsi:type="dcterms:W3CDTF">2017-10-03T14:34:45Z</dcterms:modified>
</cp:coreProperties>
</file>